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6" r:id="rId11"/>
    <p:sldId id="263" r:id="rId12"/>
    <p:sldId id="264" r:id="rId13"/>
    <p:sldId id="265" r:id="rId14"/>
    <p:sldId id="268" r:id="rId15"/>
    <p:sldId id="269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88" autoAdjust="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16D8EF-4E83-40DD-B84C-0D3BA2928632}" type="datetimeFigureOut">
              <a:rPr lang="en-US"/>
              <a:pPr>
                <a:defRPr/>
              </a:pPr>
              <a:t>12/2/2008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7B7B09-76C8-4315-9539-E0EB173CD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itchFamily="-12" charset="0"/>
              </a:defRPr>
            </a:lvl1pPr>
          </a:lstStyle>
          <a:p>
            <a:pPr>
              <a:defRPr/>
            </a:pPr>
            <a:fld id="{8150B0C7-E0AC-49E4-BD50-7527D3181B36}" type="datetimeFigureOut">
              <a:rPr lang="en-US"/>
              <a:pPr>
                <a:defRPr/>
              </a:pPr>
              <a:t>12/2/2008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itchFamily="-12" charset="0"/>
              </a:defRPr>
            </a:lvl1pPr>
          </a:lstStyle>
          <a:p>
            <a:pPr>
              <a:defRPr/>
            </a:pPr>
            <a:fld id="{1F4522D8-3DA5-4664-8DD8-4AD8028D1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24B1B-FAA8-497A-854B-7ADC6D21DCAB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4CAE-0364-4529-A949-641CC1416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FA5F-9652-4240-8D81-9A6AE733B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5A85-B552-4A42-9908-559D6528D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98D3-9F2B-4072-B04C-C3CE6C009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2A99-559E-467F-ABC3-91A989D2F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50A0-A250-4AC5-8551-43AC50A7F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A527C-84D0-4936-A4E0-6FB17F0BE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05AF4-B6DF-48B3-803B-A149F41E5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3AE4B-FDF9-41F4-922D-6A99D495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DD60-964D-48E7-9E1F-FC1C4C5C5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2ACC-6BE0-4CC7-A070-7DC38DD0D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DFA56EA-E192-43DE-AD8B-DEFE7A2E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Bio&amp; 241 </a:t>
            </a:r>
            <a:r>
              <a:rPr lang="en-US" b="1" dirty="0" smtClean="0">
                <a:solidFill>
                  <a:schemeClr val="tx1"/>
                </a:solidFill>
              </a:rPr>
              <a:t>A&amp;P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Unit 1 / Lab 4</a:t>
            </a:r>
          </a:p>
        </p:txBody>
      </p:sp>
      <p:pic>
        <p:nvPicPr>
          <p:cNvPr id="2051" name="Picture 3" descr="C:\Documents and Settings\GaryB\Local Settings\Temporary Internet Files\Content.IE5\WLQL61AP\MCj029259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2075" y="2209800"/>
            <a:ext cx="2003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weatgal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2416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Identify layers, tissues </a:t>
            </a:r>
          </a:p>
          <a:p>
            <a:r>
              <a:rPr lang="en-US" sz="1800" b="1"/>
              <a:t>and structures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848600" y="6146800"/>
            <a:ext cx="7842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620000" y="3657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11270" name="AutoShape 7"/>
          <p:cNvSpPr>
            <a:spLocks/>
          </p:cNvSpPr>
          <p:nvPr/>
        </p:nvSpPr>
        <p:spPr bwMode="auto">
          <a:xfrm rot="50180">
            <a:off x="7378700" y="1751013"/>
            <a:ext cx="152400" cy="4295775"/>
          </a:xfrm>
          <a:prstGeom prst="rightBrace">
            <a:avLst>
              <a:gd name="adj1" fmla="val 234896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acinianC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2416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Identify layers, tissues </a:t>
            </a:r>
          </a:p>
          <a:p>
            <a:r>
              <a:rPr lang="en-US" sz="1800" b="1"/>
              <a:t>and structures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848600" y="6146800"/>
            <a:ext cx="7842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12293" name="AutoShape 5"/>
          <p:cNvSpPr>
            <a:spLocks/>
          </p:cNvSpPr>
          <p:nvPr/>
        </p:nvSpPr>
        <p:spPr bwMode="auto">
          <a:xfrm rot="-1138028">
            <a:off x="5410200" y="228600"/>
            <a:ext cx="152400" cy="4113213"/>
          </a:xfrm>
          <a:prstGeom prst="rightBrace">
            <a:avLst>
              <a:gd name="adj1" fmla="val 224913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638800" y="2057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16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77000" y="1219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248400" y="5257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905000" y="1066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cinian corpuscle hi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2416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Identify layers, tissues </a:t>
            </a:r>
          </a:p>
          <a:p>
            <a:r>
              <a:rPr lang="en-US" sz="1800" b="1"/>
              <a:t>and structures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848600" y="6146800"/>
            <a:ext cx="7842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553200" y="4267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16</a:t>
            </a:r>
          </a:p>
        </p:txBody>
      </p:sp>
      <p:sp>
        <p:nvSpPr>
          <p:cNvPr id="13318" name="AutoShape 6"/>
          <p:cNvSpPr>
            <a:spLocks/>
          </p:cNvSpPr>
          <p:nvPr/>
        </p:nvSpPr>
        <p:spPr bwMode="auto">
          <a:xfrm rot="51539">
            <a:off x="6248400" y="2743200"/>
            <a:ext cx="152400" cy="3473450"/>
          </a:xfrm>
          <a:prstGeom prst="rightBrace">
            <a:avLst>
              <a:gd name="adj1" fmla="val 189931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Answers to Integumentary Slides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smtClean="0"/>
              <a:t>Slide 3:    Human scalp overview</a:t>
            </a:r>
          </a:p>
          <a:p>
            <a:pPr>
              <a:buFontTx/>
              <a:buNone/>
            </a:pPr>
            <a:r>
              <a:rPr lang="en-US" sz="2000" b="1" smtClean="0"/>
              <a:t>Slide 4:    Human scalp low power</a:t>
            </a:r>
          </a:p>
          <a:p>
            <a:pPr>
              <a:buFontTx/>
              <a:buNone/>
            </a:pPr>
            <a:r>
              <a:rPr lang="en-US" sz="2000" b="1" smtClean="0"/>
              <a:t>Slide 5:    Primate finger tip low power epidermis/dermis interface</a:t>
            </a:r>
          </a:p>
          <a:p>
            <a:pPr>
              <a:buFontTx/>
              <a:buNone/>
            </a:pPr>
            <a:r>
              <a:rPr lang="en-US" sz="2000" b="1" smtClean="0"/>
              <a:t>Slide 6:    Human scalp high power epidermis/dermis interface</a:t>
            </a:r>
          </a:p>
          <a:p>
            <a:pPr>
              <a:buFontTx/>
              <a:buNone/>
            </a:pPr>
            <a:r>
              <a:rPr lang="en-US" sz="2000" b="1" smtClean="0"/>
              <a:t>Slide 7:    Primate fingertip high power of epidermis</a:t>
            </a:r>
          </a:p>
          <a:p>
            <a:pPr>
              <a:buFontTx/>
              <a:buNone/>
            </a:pPr>
            <a:r>
              <a:rPr lang="en-US" sz="2000" b="1" smtClean="0"/>
              <a:t>Slide 8:    Human scalp high power of dermis</a:t>
            </a:r>
          </a:p>
          <a:p>
            <a:pPr>
              <a:buFontTx/>
              <a:buNone/>
            </a:pPr>
            <a:r>
              <a:rPr lang="en-US" sz="2000" b="1" smtClean="0"/>
              <a:t>Slide 9:    Human scalp high power dermis/hypodermis interface</a:t>
            </a:r>
          </a:p>
          <a:p>
            <a:pPr>
              <a:buFontTx/>
              <a:buNone/>
            </a:pPr>
            <a:r>
              <a:rPr lang="en-US" sz="2000" b="1" smtClean="0"/>
              <a:t>Slide 10:    Primate finger tip high power of the dermis</a:t>
            </a:r>
          </a:p>
          <a:p>
            <a:pPr>
              <a:buFontTx/>
              <a:buNone/>
            </a:pPr>
            <a:r>
              <a:rPr lang="en-US" sz="2000" b="1" smtClean="0"/>
              <a:t>Slide 11:  Primate finger tip high power of the dermis </a:t>
            </a:r>
          </a:p>
          <a:p>
            <a:pPr>
              <a:buFontTx/>
              <a:buNone/>
            </a:pPr>
            <a:r>
              <a:rPr lang="en-US" sz="2000" b="1" smtClean="0"/>
              <a:t>Slide 12:  Pancreas high power</a:t>
            </a:r>
          </a:p>
          <a:p>
            <a:pPr>
              <a:buFontTx/>
              <a:buNone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Answers to Integumentary Slides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b="1" smtClean="0"/>
              <a:t>Guide to numbers: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Layer: Epidermis 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	Tissue:  Keratinized Stratified Squamous</a:t>
            </a:r>
          </a:p>
          <a:p>
            <a:pPr marL="609600" indent="-609600">
              <a:buFontTx/>
              <a:buAutoNum type="arabicPeriod" startAt="2"/>
            </a:pPr>
            <a:r>
              <a:rPr lang="en-US" sz="2000" b="1" smtClean="0"/>
              <a:t>Layer:  Papillary region of the dermis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	Tissue:  Areolar tissue</a:t>
            </a:r>
          </a:p>
          <a:p>
            <a:pPr marL="609600" indent="-609600">
              <a:buFontTx/>
              <a:buAutoNum type="arabicPeriod" startAt="3"/>
            </a:pPr>
            <a:r>
              <a:rPr lang="en-US" sz="2000" b="1" smtClean="0"/>
              <a:t>Layer:  Reticular region of the dermis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	Tissue:  Dense Irregular Connective Tissue</a:t>
            </a:r>
          </a:p>
          <a:p>
            <a:pPr marL="609600" indent="-609600">
              <a:buFontTx/>
              <a:buAutoNum type="arabicPeriod" startAt="4"/>
            </a:pPr>
            <a:r>
              <a:rPr lang="en-US" sz="2000" b="1" smtClean="0"/>
              <a:t>Layer:  Hypodermis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	Tissue:  Adipose tissue</a:t>
            </a:r>
          </a:p>
          <a:p>
            <a:pPr marL="609600" indent="-609600">
              <a:buFontTx/>
              <a:buAutoNum type="arabicPeriod" startAt="5"/>
            </a:pPr>
            <a:r>
              <a:rPr lang="en-US" sz="2000" b="1" smtClean="0"/>
              <a:t>Hair shaft</a:t>
            </a:r>
          </a:p>
          <a:p>
            <a:pPr marL="609600" indent="-609600">
              <a:buFontTx/>
              <a:buAutoNum type="arabicPeriod" startAt="5"/>
            </a:pPr>
            <a:r>
              <a:rPr lang="en-US" sz="2000" b="1" smtClean="0"/>
              <a:t>Arrector Pili muscle</a:t>
            </a:r>
          </a:p>
          <a:p>
            <a:pPr marL="609600" indent="-609600">
              <a:buFontTx/>
              <a:buAutoNum type="arabicPeriod" startAt="5"/>
            </a:pPr>
            <a:r>
              <a:rPr lang="en-US" sz="2000" b="1" smtClean="0"/>
              <a:t>Sebaceous gland</a:t>
            </a:r>
          </a:p>
          <a:p>
            <a:pPr marL="609600" indent="-609600">
              <a:buFontTx/>
              <a:buAutoNum type="arabicPeriod" startAt="5"/>
            </a:pPr>
            <a:r>
              <a:rPr lang="en-US" sz="2000" b="1" smtClean="0"/>
              <a:t>Sudoriferous (ecrine)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Answers to Integumentary Slides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b="1" smtClean="0"/>
              <a:t>Guide to numbers:</a:t>
            </a:r>
          </a:p>
          <a:p>
            <a:pPr marL="609600" indent="-609600">
              <a:buFontTx/>
              <a:buAutoNum type="arabicPeriod" startAt="9"/>
            </a:pPr>
            <a:r>
              <a:rPr lang="en-US" sz="2000" b="1" smtClean="0"/>
              <a:t>Stratum Corneum</a:t>
            </a:r>
          </a:p>
          <a:p>
            <a:pPr marL="609600" indent="-609600">
              <a:buFontTx/>
              <a:buAutoNum type="arabicPeriod" startAt="9"/>
            </a:pPr>
            <a:r>
              <a:rPr lang="en-US" sz="2000" b="1" smtClean="0"/>
              <a:t>Stratum Lucidum</a:t>
            </a:r>
          </a:p>
          <a:p>
            <a:pPr marL="609600" indent="-609600">
              <a:buFontTx/>
              <a:buAutoNum type="arabicPeriod" startAt="9"/>
            </a:pPr>
            <a:r>
              <a:rPr lang="en-US" sz="2000" b="1" smtClean="0"/>
              <a:t>Stratum Granulosum</a:t>
            </a:r>
          </a:p>
          <a:p>
            <a:pPr marL="609600" indent="-609600">
              <a:buFontTx/>
              <a:buAutoNum type="arabicPeriod" startAt="9"/>
            </a:pPr>
            <a:r>
              <a:rPr lang="en-US" sz="2000" b="1" smtClean="0"/>
              <a:t>Stratum Spinosum	</a:t>
            </a:r>
          </a:p>
          <a:p>
            <a:pPr marL="609600" indent="-609600">
              <a:buFontTx/>
              <a:buAutoNum type="arabicPeriod" startAt="9"/>
            </a:pPr>
            <a:r>
              <a:rPr lang="en-US" sz="2000" b="1" smtClean="0"/>
              <a:t>Stratum Basale or Germinativum</a:t>
            </a:r>
          </a:p>
          <a:p>
            <a:pPr marL="609600" indent="-609600">
              <a:buFontTx/>
              <a:buAutoNum type="arabicPeriod" startAt="9"/>
            </a:pPr>
            <a:r>
              <a:rPr lang="en-US" sz="2000" b="1" smtClean="0"/>
              <a:t>Meissner’s Corpuscle</a:t>
            </a:r>
          </a:p>
          <a:p>
            <a:pPr marL="609600" indent="-609600">
              <a:buFontTx/>
              <a:buAutoNum type="arabicPeriod" startAt="9"/>
            </a:pPr>
            <a:r>
              <a:rPr lang="en-US" sz="2000" b="1" smtClean="0"/>
              <a:t>Dermal Papilla</a:t>
            </a:r>
          </a:p>
          <a:p>
            <a:pPr marL="609600" indent="-609600">
              <a:buFontTx/>
              <a:buAutoNum type="arabicPeriod" startAt="9"/>
            </a:pPr>
            <a:r>
              <a:rPr lang="en-US" sz="2000" b="1" smtClean="0"/>
              <a:t>Pacinian Corpuscle	</a:t>
            </a:r>
          </a:p>
          <a:p>
            <a:pPr marL="609600" indent="-609600">
              <a:buFontTx/>
              <a:buAutoNum type="arabicPeriod" startAt="5"/>
            </a:pPr>
            <a:endParaRPr lang="en-US" sz="2000" b="1" smtClean="0"/>
          </a:p>
          <a:p>
            <a:pPr marL="609600" indent="-609600">
              <a:buFontTx/>
              <a:buAutoNum type="arabicPeriod" startAt="5"/>
            </a:pPr>
            <a:endParaRPr lang="en-US" sz="2000" b="1" smtClean="0"/>
          </a:p>
          <a:p>
            <a:pPr marL="609600" indent="-609600">
              <a:buFontTx/>
              <a:buAutoNum type="arabicPeriod" startAt="5"/>
            </a:pPr>
            <a:endParaRPr lang="en-US" sz="2000" b="1" smtClean="0"/>
          </a:p>
          <a:p>
            <a:pPr marL="609600" indent="-609600">
              <a:buFontTx/>
              <a:buAutoNum type="arabicPeriod" startAt="5"/>
            </a:pPr>
            <a:endParaRPr lang="en-US" sz="2000" b="1" smtClean="0"/>
          </a:p>
          <a:p>
            <a:pPr marL="609600" indent="-609600">
              <a:buFontTx/>
              <a:buAutoNum type="arabicPeriod"/>
            </a:pPr>
            <a:endParaRPr lang="en-US" sz="2000" b="1" smtClean="0"/>
          </a:p>
          <a:p>
            <a:pPr marL="609600" indent="-609600">
              <a:buFontTx/>
              <a:buNone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Histology Slides for the  Epithelial, Connective, and Integumentary Tissues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Slides are presented in order of magnification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As you view the following slides, make sure you can accomplish these goals: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Can you identify the tissue observable on the slides?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Can you identify the specific structures or layers indicated by the numbered arrows or brackets?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At the end of a sequence, you will find the answers to the above for each vessel and layer.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kins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229600" y="152400"/>
            <a:ext cx="631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40X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2416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Identify layers, tissues </a:t>
            </a:r>
          </a:p>
          <a:p>
            <a:r>
              <a:rPr lang="en-US" sz="1800" b="1"/>
              <a:t>and structures</a:t>
            </a: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4191000" y="4572000"/>
            <a:ext cx="152400" cy="2286000"/>
          </a:xfrm>
          <a:prstGeom prst="rightBrace">
            <a:avLst>
              <a:gd name="adj1" fmla="val 125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2590800" y="914400"/>
            <a:ext cx="152400" cy="4113213"/>
          </a:xfrm>
          <a:prstGeom prst="rightBrace">
            <a:avLst>
              <a:gd name="adj1" fmla="val 224913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6096000" y="228600"/>
            <a:ext cx="152400" cy="365125"/>
          </a:xfrm>
          <a:prstGeom prst="rightBrace">
            <a:avLst>
              <a:gd name="adj1" fmla="val 19965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4953000" y="4419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4495800" y="1752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477000" y="685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5410200" y="5715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5638800" y="3200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324600" y="152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086600" y="609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819400" y="2819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181600" y="1600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419600" y="5486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248400" y="3124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562600" y="4267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019800" y="5562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533400" y="2209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143000" y="2133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mus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/>
          <p:cNvSpPr>
            <a:spLocks/>
          </p:cNvSpPr>
          <p:nvPr/>
        </p:nvSpPr>
        <p:spPr bwMode="auto">
          <a:xfrm>
            <a:off x="6096000" y="1295400"/>
            <a:ext cx="152400" cy="5484813"/>
          </a:xfrm>
          <a:prstGeom prst="rightBrace">
            <a:avLst>
              <a:gd name="adj1" fmla="val 299913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3505200" y="4572000"/>
            <a:ext cx="152400" cy="2286000"/>
          </a:xfrm>
          <a:prstGeom prst="rightBrace">
            <a:avLst>
              <a:gd name="adj1" fmla="val 125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934200" y="914400"/>
            <a:ext cx="152400" cy="639763"/>
          </a:xfrm>
          <a:prstGeom prst="rightBrace">
            <a:avLst>
              <a:gd name="adj1" fmla="val 34983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7924800" y="304800"/>
            <a:ext cx="152400" cy="639763"/>
          </a:xfrm>
          <a:prstGeom prst="rightBrace">
            <a:avLst>
              <a:gd name="adj1" fmla="val 34983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419600" y="2514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029200" y="2438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400800" y="3886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162800" y="1066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153400" y="457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810000" y="5638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33400" y="5638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96200" y="4724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8600" y="152400"/>
            <a:ext cx="2416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Identify layers, tissues </a:t>
            </a:r>
          </a:p>
          <a:p>
            <a:r>
              <a:rPr lang="en-US" sz="1800" b="1"/>
              <a:t>and structures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7848600" y="6146800"/>
            <a:ext cx="7842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pidermallayers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3"/>
          <p:cNvSpPr>
            <a:spLocks/>
          </p:cNvSpPr>
          <p:nvPr/>
        </p:nvSpPr>
        <p:spPr bwMode="auto">
          <a:xfrm>
            <a:off x="2209800" y="4572000"/>
            <a:ext cx="152400" cy="2286000"/>
          </a:xfrm>
          <a:prstGeom prst="rightBrace">
            <a:avLst>
              <a:gd name="adj1" fmla="val 125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6629400" y="762000"/>
            <a:ext cx="152400" cy="1736725"/>
          </a:xfrm>
          <a:prstGeom prst="rightBrace">
            <a:avLst>
              <a:gd name="adj1" fmla="val 94965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629400" y="2819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105400" y="4572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7315200" y="3733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2971800" y="4419600"/>
            <a:ext cx="152400" cy="457200"/>
          </a:xfrm>
          <a:prstGeom prst="rightBrace">
            <a:avLst>
              <a:gd name="adj1" fmla="val 25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/>
          </p:cNvSpPr>
          <p:nvPr/>
        </p:nvSpPr>
        <p:spPr bwMode="auto">
          <a:xfrm>
            <a:off x="4648200" y="2895600"/>
            <a:ext cx="152400" cy="639763"/>
          </a:xfrm>
          <a:prstGeom prst="rightBrace">
            <a:avLst>
              <a:gd name="adj1" fmla="val 34983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953000" y="3048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12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715000" y="4419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13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924800" y="3581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239000" y="2743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438400" y="5562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200400" y="4495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858000" y="1524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28600" y="152400"/>
            <a:ext cx="2416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Identify layers, tissues </a:t>
            </a:r>
          </a:p>
          <a:p>
            <a:r>
              <a:rPr lang="en-US" sz="1800" b="1"/>
              <a:t>and structures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153400" y="228600"/>
            <a:ext cx="7842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pidermis-derm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33600" y="1524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19800" y="2819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62600" y="5105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5334000" y="3733800"/>
            <a:ext cx="152400" cy="3108325"/>
          </a:xfrm>
          <a:prstGeom prst="rightBrace">
            <a:avLst>
              <a:gd name="adj1" fmla="val 169965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8"/>
          <p:cNvSpPr>
            <a:spLocks/>
          </p:cNvSpPr>
          <p:nvPr/>
        </p:nvSpPr>
        <p:spPr bwMode="auto">
          <a:xfrm>
            <a:off x="5867400" y="2286000"/>
            <a:ext cx="152400" cy="1462088"/>
          </a:xfrm>
          <a:prstGeom prst="rightBrace">
            <a:avLst>
              <a:gd name="adj1" fmla="val 79948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9"/>
          <p:cNvSpPr>
            <a:spLocks/>
          </p:cNvSpPr>
          <p:nvPr/>
        </p:nvSpPr>
        <p:spPr bwMode="auto">
          <a:xfrm>
            <a:off x="1905000" y="12192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utoShape 10"/>
          <p:cNvSpPr>
            <a:spLocks/>
          </p:cNvSpPr>
          <p:nvPr/>
        </p:nvSpPr>
        <p:spPr bwMode="auto">
          <a:xfrm>
            <a:off x="990600" y="609600"/>
            <a:ext cx="152400" cy="457200"/>
          </a:xfrm>
          <a:prstGeom prst="rightBrace">
            <a:avLst>
              <a:gd name="adj1" fmla="val 25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AutoShape 12"/>
          <p:cNvSpPr>
            <a:spLocks noChangeArrowheads="1"/>
          </p:cNvSpPr>
          <p:nvPr/>
        </p:nvSpPr>
        <p:spPr bwMode="auto">
          <a:xfrm>
            <a:off x="4114800" y="3505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utoShape 13"/>
          <p:cNvSpPr>
            <a:spLocks noChangeArrowheads="1"/>
          </p:cNvSpPr>
          <p:nvPr/>
        </p:nvSpPr>
        <p:spPr bwMode="auto">
          <a:xfrm>
            <a:off x="4267200" y="1371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4724400" y="33528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13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4876800" y="1219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28600" y="5943600"/>
            <a:ext cx="2416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Identify layers, tissues </a:t>
            </a:r>
          </a:p>
          <a:p>
            <a:r>
              <a:rPr lang="en-US" sz="1800" b="1"/>
              <a:t>and structures</a:t>
            </a: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7848600" y="6146800"/>
            <a:ext cx="7842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isners corpuscl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2416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Identify layers, tissues </a:t>
            </a:r>
          </a:p>
          <a:p>
            <a:r>
              <a:rPr lang="en-US" sz="1800" b="1"/>
              <a:t>and structures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848600" y="6146800"/>
            <a:ext cx="7842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 rot="3127840">
            <a:off x="7300119" y="319881"/>
            <a:ext cx="152400" cy="1189038"/>
          </a:xfrm>
          <a:prstGeom prst="rightBrace">
            <a:avLst>
              <a:gd name="adj1" fmla="val 65017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/>
          </p:cNvSpPr>
          <p:nvPr/>
        </p:nvSpPr>
        <p:spPr bwMode="auto">
          <a:xfrm>
            <a:off x="5791200" y="3352800"/>
            <a:ext cx="152400" cy="1462088"/>
          </a:xfrm>
          <a:prstGeom prst="rightBrace">
            <a:avLst>
              <a:gd name="adj1" fmla="val 79948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/>
          </p:cNvSpPr>
          <p:nvPr/>
        </p:nvSpPr>
        <p:spPr bwMode="auto">
          <a:xfrm flipH="1">
            <a:off x="4953000" y="3749675"/>
            <a:ext cx="155575" cy="3108325"/>
          </a:xfrm>
          <a:prstGeom prst="rightBrace">
            <a:avLst>
              <a:gd name="adj1" fmla="val 166497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14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467600" y="1143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419600" y="5105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15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819400" y="2362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ilg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2416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Identify layers, tissues </a:t>
            </a:r>
          </a:p>
          <a:p>
            <a:r>
              <a:rPr lang="en-US" sz="1800" b="1"/>
              <a:t>and structures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153400" y="228600"/>
            <a:ext cx="7842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086600" y="1219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57400" y="2819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5800" y="4648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153400" y="4114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57600" y="4724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9226" name="AutoShape 10"/>
          <p:cNvSpPr>
            <a:spLocks/>
          </p:cNvSpPr>
          <p:nvPr/>
        </p:nvSpPr>
        <p:spPr bwMode="auto">
          <a:xfrm rot="1244810">
            <a:off x="3352800" y="2744788"/>
            <a:ext cx="152400" cy="4113212"/>
          </a:xfrm>
          <a:prstGeom prst="rightBrace">
            <a:avLst>
              <a:gd name="adj1" fmla="val 224913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weatg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2416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Identify layers, tissues </a:t>
            </a:r>
          </a:p>
          <a:p>
            <a:r>
              <a:rPr lang="en-US" sz="1800" b="1"/>
              <a:t>and structures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848600" y="6146800"/>
            <a:ext cx="7842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 rot="50180">
            <a:off x="5638800" y="609600"/>
            <a:ext cx="152400" cy="2741613"/>
          </a:xfrm>
          <a:prstGeom prst="rightBrace">
            <a:avLst>
              <a:gd name="adj1" fmla="val 149913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867400" y="1828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91200" y="5638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858000" y="533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153400" y="4572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156</TotalTime>
  <Words>321</Words>
  <Application>Microsoft PowerPoint</Application>
  <PresentationFormat>On-screen Show (4:3)</PresentationFormat>
  <Paragraphs>125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Blank Presentation</vt:lpstr>
      <vt:lpstr>Bio&amp; 241 A&amp;P Unit 1 / Lab 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Answers to Integumentary Slides</vt:lpstr>
      <vt:lpstr>Answers to Integumentary Slides</vt:lpstr>
      <vt:lpstr>Answers to Integumentary Slides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css-stuservtest</dc:creator>
  <cp:lastModifiedBy>GaryB</cp:lastModifiedBy>
  <cp:revision>12</cp:revision>
  <dcterms:created xsi:type="dcterms:W3CDTF">2003-04-09T18:16:47Z</dcterms:created>
  <dcterms:modified xsi:type="dcterms:W3CDTF">2008-12-03T00:30:25Z</dcterms:modified>
</cp:coreProperties>
</file>